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ba90b154c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ba90b154c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ba90b154c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ba90b154c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ba90b154c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ba90b154c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ba90b154c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ba90b154c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ba90b154c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ba90b154c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ca15d649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ca15d649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ba90b154c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ba90b154c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a15d6499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a15d6499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ca15d649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ca15d649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ba90b154c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ba90b154c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ba90b15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ba90b15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ba90b154c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ba90b154c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ca15d6499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ca15d6499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ba90b154c_7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ba90b154c_7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6f9e470d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6f9e47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ba90b154c_7_1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ba90b154c_7_1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90b154c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90b154c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ba90b154c_7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ba90b154c_7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ba90b154c_4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ba90b154c_4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ba90b154c_4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ba90b154c_4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ba90b154c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ba90b154c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ba90b154c_4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ba90b154c_4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ba90b154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ba90b154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hyperlink" Target="https://scikit-learn.org/stable/modules/neural_networks_supervised.html#classification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hyperlink" Target="http://drive.google.com/file/d/1RDDaEbUf-EYsE_nySE7_7GxWYiVTdOyk/view" TargetMode="External"/><Relationship Id="rId10" Type="http://schemas.openxmlformats.org/officeDocument/2006/relationships/image" Target="../media/image15.png"/><Relationship Id="rId13" Type="http://schemas.openxmlformats.org/officeDocument/2006/relationships/hyperlink" Target="http://drive.google.com/file/d/1mEhmZMeGtuqNz-Ez9PPoS1Y-qeGUSHV8/view" TargetMode="External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png"/><Relationship Id="rId4" Type="http://schemas.openxmlformats.org/officeDocument/2006/relationships/hyperlink" Target="http://drive.google.com/file/d/1VsB_m-dh5t8z8oAPacnFpaAX1SfxMBB8/view" TargetMode="External"/><Relationship Id="rId9" Type="http://schemas.openxmlformats.org/officeDocument/2006/relationships/image" Target="../media/image23.png"/><Relationship Id="rId15" Type="http://schemas.openxmlformats.org/officeDocument/2006/relationships/hyperlink" Target="http://drive.google.com/file/d/17C651iYGJOXljhtGmNyV-CyzM7HiJfu6/view" TargetMode="External"/><Relationship Id="rId14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hyperlink" Target="http://drive.google.com/file/d/1T9gmxczhk1Yt85FIBavWy8L7DuKze6uc/view" TargetMode="External"/><Relationship Id="rId7" Type="http://schemas.openxmlformats.org/officeDocument/2006/relationships/hyperlink" Target="http://drive.google.com/file/d/1eZsd9Ka4occzPFF0W3PCpm-B5mtclSf9/view" TargetMode="External"/><Relationship Id="rId8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hyperlink" Target="http://drive.google.com/file/d/1vJuckPqwcftkGAchNnkI0b3zlANz33bS/view" TargetMode="External"/><Relationship Id="rId10" Type="http://schemas.openxmlformats.org/officeDocument/2006/relationships/hyperlink" Target="http://drive.google.com/file/d/1IN5dJ-Yjalku2QHJmIb75Rty2-pKXe3D/view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Relationship Id="rId4" Type="http://schemas.openxmlformats.org/officeDocument/2006/relationships/image" Target="../media/image32.png"/><Relationship Id="rId9" Type="http://schemas.openxmlformats.org/officeDocument/2006/relationships/hyperlink" Target="http://drive.google.com/file/d/17GvYEkwmzP3KUwCYqGL_oKaabw67uQxn/view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33.png"/><Relationship Id="rId7" Type="http://schemas.openxmlformats.org/officeDocument/2006/relationships/hyperlink" Target="http://drive.google.com/file/d/1EpraJ2rppXAI7CL7_IrKwdILYc626W2G/view" TargetMode="External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Analysis of Urban Sound Classifications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98088" y="33774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University of Richmond’s Data Analytics Bootcamp</a:t>
            </a:r>
            <a:endParaRPr sz="1400"/>
          </a:p>
        </p:txBody>
      </p:sp>
      <p:sp>
        <p:nvSpPr>
          <p:cNvPr id="88" name="Google Shape;88;p13"/>
          <p:cNvSpPr txBox="1"/>
          <p:nvPr/>
        </p:nvSpPr>
        <p:spPr>
          <a:xfrm>
            <a:off x="598100" y="3727500"/>
            <a:ext cx="23178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Spring 2019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51" y="331225"/>
            <a:ext cx="7577425" cy="4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200" y="436463"/>
            <a:ext cx="5344225" cy="42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275" y="1213513"/>
            <a:ext cx="7243450" cy="27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235975" y="55557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4032</a:t>
            </a:r>
            <a:r>
              <a:rPr b="1" lang="en" sz="3000"/>
              <a:t> Fits Done:</a:t>
            </a:r>
            <a:endParaRPr b="1" sz="3000"/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975" y="2099500"/>
            <a:ext cx="8322875" cy="141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400" y="152400"/>
            <a:ext cx="6699030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 Model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5700" y="1436575"/>
            <a:ext cx="5175601" cy="365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/>
        </p:nvSpPr>
        <p:spPr>
          <a:xfrm>
            <a:off x="0" y="0"/>
            <a:ext cx="90513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Support Vector Classification</a:t>
            </a:r>
            <a:endParaRPr b="1"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39950" y="682100"/>
            <a:ext cx="68514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Utilized the Sklearn SVM “linear” SVC kernel to model the data</a:t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he initial fitting of the data returned a score of 79.47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With a 94% accuracy rate this model performed best at identifying sirens, but struggled in identifying car horns at 56%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-1521050" y="551375"/>
            <a:ext cx="6901200" cy="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900" y="2163825"/>
            <a:ext cx="3224448" cy="179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type="title"/>
          </p:nvPr>
        </p:nvSpPr>
        <p:spPr>
          <a:xfrm>
            <a:off x="0" y="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Hyper </a:t>
            </a:r>
            <a:r>
              <a:rPr b="1" lang="en"/>
              <a:t>Parameter</a:t>
            </a:r>
            <a:r>
              <a:rPr b="1" lang="en"/>
              <a:t> Tuning</a:t>
            </a:r>
            <a:endParaRPr/>
          </a:p>
        </p:txBody>
      </p:sp>
      <p:sp>
        <p:nvSpPr>
          <p:cNvPr id="215" name="Google Shape;215;p29"/>
          <p:cNvSpPr txBox="1"/>
          <p:nvPr/>
        </p:nvSpPr>
        <p:spPr>
          <a:xfrm>
            <a:off x="0" y="512350"/>
            <a:ext cx="4817700" cy="9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75" y="1463050"/>
            <a:ext cx="3403852" cy="242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9525" y="1463058"/>
            <a:ext cx="5175503" cy="38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9"/>
          <p:cNvSpPr txBox="1"/>
          <p:nvPr/>
        </p:nvSpPr>
        <p:spPr>
          <a:xfrm>
            <a:off x="0" y="607800"/>
            <a:ext cx="88323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Utilized the Sklearn Gridsearch to optimize the </a:t>
            </a: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parameters</a:t>
            </a:r>
            <a:r>
              <a:rPr b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for the model</a:t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Gridsearch was able to identify the best parameters which provided a new score of 91.02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Siren Accuracy improved to 99% and car horn improved from 56% to 86%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Audio to Images to 2d Array </a:t>
            </a:r>
            <a:endParaRPr b="1"/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450" y="2968700"/>
            <a:ext cx="5392751" cy="19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/>
          <p:nvPr/>
        </p:nvSpPr>
        <p:spPr>
          <a:xfrm>
            <a:off x="5444150" y="3978675"/>
            <a:ext cx="177600" cy="318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125" y="1114100"/>
            <a:ext cx="1242575" cy="124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>
            <a:off x="6349875" y="2983225"/>
            <a:ext cx="1664700" cy="10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128x128 2d array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converted to 1d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   dataframe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31"/>
          <p:cNvSpPr/>
          <p:nvPr/>
        </p:nvSpPr>
        <p:spPr>
          <a:xfrm>
            <a:off x="2412775" y="1604438"/>
            <a:ext cx="1197000" cy="261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/>
          <p:nvPr/>
        </p:nvSpPr>
        <p:spPr>
          <a:xfrm>
            <a:off x="5433400" y="2614700"/>
            <a:ext cx="188400" cy="36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1"/>
          <p:cNvSpPr txBox="1"/>
          <p:nvPr/>
        </p:nvSpPr>
        <p:spPr>
          <a:xfrm>
            <a:off x="626575" y="2543700"/>
            <a:ext cx="16179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Audio file specs: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2.97 seconds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128x128 image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9350" y="912338"/>
            <a:ext cx="3348725" cy="16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1"/>
          <p:cNvSpPr txBox="1"/>
          <p:nvPr/>
        </p:nvSpPr>
        <p:spPr>
          <a:xfrm>
            <a:off x="648075" y="3651875"/>
            <a:ext cx="1862100" cy="11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File sample counts: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8726 files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4636 files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31"/>
          <p:cNvSpPr/>
          <p:nvPr/>
        </p:nvSpPr>
        <p:spPr>
          <a:xfrm>
            <a:off x="1490325" y="4203075"/>
            <a:ext cx="177600" cy="318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258125" y="157650"/>
            <a:ext cx="8520600" cy="48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Objective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Take urban sound classification data and predict the likelihood that it is a certain sound using machine learning &amp; deep learning models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10 sound classifications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400">
                <a:solidFill>
                  <a:schemeClr val="dk2"/>
                </a:solidFill>
              </a:rPr>
              <a:t>Siren, Jackhammer, Dog Bark, Children Playing, Street Music, Engine Idling, Drilling, Gun Shot, Air Conditioner, Car Horn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data is in .wav files and represent numbers that had to be parsed and labeled in order to train, fit and test it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Feature data represents the following types</a:t>
            </a:r>
            <a:endParaRPr sz="1800">
              <a:solidFill>
                <a:schemeClr val="dk2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mfcss - mel frequency cepstral coefficients/ Representation of an audio clip</a:t>
            </a:r>
            <a:endParaRPr sz="1400">
              <a:solidFill>
                <a:schemeClr val="dk2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chroma- pitch class profiles</a:t>
            </a:r>
            <a:endParaRPr sz="1400">
              <a:solidFill>
                <a:schemeClr val="dk2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mel- scales of pitches</a:t>
            </a:r>
            <a:endParaRPr sz="1400">
              <a:solidFill>
                <a:schemeClr val="dk2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contrast- difference in how sounds are perceived by listeners</a:t>
            </a:r>
            <a:endParaRPr sz="1400">
              <a:solidFill>
                <a:schemeClr val="dk2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tonnetz- notes (E#, A#, E-flat, etc…)</a:t>
            </a:r>
            <a:endParaRPr sz="1400">
              <a:solidFill>
                <a:schemeClr val="dk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-149150" y="665425"/>
            <a:ext cx="3384600" cy="6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RandomSearch CV </a:t>
            </a:r>
            <a:r>
              <a:rPr lang="en"/>
              <a:t>                       </a:t>
            </a:r>
            <a:r>
              <a:rPr b="1" lang="en"/>
              <a:t> GridSearch CV</a:t>
            </a:r>
            <a:endParaRPr b="1"/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00" y="1761100"/>
            <a:ext cx="2082675" cy="212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921" y="1770450"/>
            <a:ext cx="2064379" cy="21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6050" y="3050238"/>
            <a:ext cx="962625" cy="96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92875" y="2813900"/>
            <a:ext cx="1076250" cy="11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/>
        </p:nvSpPr>
        <p:spPr>
          <a:xfrm>
            <a:off x="289625" y="1078625"/>
            <a:ext cx="3555600" cy="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32"/>
          <p:cNvSpPr txBox="1"/>
          <p:nvPr/>
        </p:nvSpPr>
        <p:spPr>
          <a:xfrm>
            <a:off x="5513313" y="1078625"/>
            <a:ext cx="3555600" cy="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235500" y="181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 of Optimization</a:t>
            </a:r>
            <a:endParaRPr b="1"/>
          </a:p>
        </p:txBody>
      </p:sp>
      <p:pic>
        <p:nvPicPr>
          <p:cNvPr id="255" name="Google Shape;2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00" y="1197875"/>
            <a:ext cx="2944751" cy="298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600" y="1197875"/>
            <a:ext cx="2944751" cy="30640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/>
        </p:nvSpPr>
        <p:spPr>
          <a:xfrm>
            <a:off x="1292950" y="4203300"/>
            <a:ext cx="25026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Model Performance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Average Error: 0.7429 degrees.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Accuracy = 78.08%.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Correctly Classified: 905.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5699650" y="4203300"/>
            <a:ext cx="24057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Model Performance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Average Error: 0.7558 degrees.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Accuracy = 78.26%.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highlight>
                  <a:srgbClr val="FFFFFF"/>
                </a:highlight>
              </a:rPr>
              <a:t>Correctly Classified: 907.</a:t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33"/>
          <p:cNvSpPr txBox="1"/>
          <p:nvPr/>
        </p:nvSpPr>
        <p:spPr>
          <a:xfrm>
            <a:off x="-679150" y="789200"/>
            <a:ext cx="5523000" cy="4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MPLClassifier</a:t>
            </a:r>
            <a:endParaRPr/>
          </a:p>
        </p:txBody>
      </p:sp>
      <p:sp>
        <p:nvSpPr>
          <p:cNvPr id="265" name="Google Shape;265;p34"/>
          <p:cNvSpPr txBox="1"/>
          <p:nvPr/>
        </p:nvSpPr>
        <p:spPr>
          <a:xfrm>
            <a:off x="5209725" y="474625"/>
            <a:ext cx="3543000" cy="4039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6" name="Google Shape;2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049" y="748963"/>
            <a:ext cx="3110583" cy="338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4"/>
          <p:cNvSpPr txBox="1"/>
          <p:nvPr/>
        </p:nvSpPr>
        <p:spPr>
          <a:xfrm>
            <a:off x="4554388" y="4803925"/>
            <a:ext cx="47439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Source: </a:t>
            </a:r>
            <a:r>
              <a:rPr i="1" lang="en" sz="800">
                <a:solidFill>
                  <a:srgbClr val="F3F3F3"/>
                </a:solidFill>
                <a:uFill>
                  <a:noFill/>
                </a:uFill>
                <a:hlinkClick r:id="rId4"/>
              </a:rPr>
              <a:t>https://scikit-learn.org/stable/modules/neural_networks_supervised.html#classification</a:t>
            </a:r>
            <a:endParaRPr i="1" sz="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Background pointer shape in timeline graphic" id="272" name="Google Shape;272;p35"/>
          <p:cNvSpPr/>
          <p:nvPr/>
        </p:nvSpPr>
        <p:spPr>
          <a:xfrm>
            <a:off x="775553" y="2928602"/>
            <a:ext cx="1644300" cy="5943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5"/>
          <p:cNvSpPr txBox="1"/>
          <p:nvPr>
            <p:ph idx="4294967295" type="body"/>
          </p:nvPr>
        </p:nvSpPr>
        <p:spPr>
          <a:xfrm>
            <a:off x="775544" y="3038195"/>
            <a:ext cx="12783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Step 1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74" name="Google Shape;274;p35"/>
          <p:cNvGrpSpPr/>
          <p:nvPr/>
        </p:nvGrpSpPr>
        <p:grpSpPr>
          <a:xfrm>
            <a:off x="1327293" y="2459411"/>
            <a:ext cx="174654" cy="472966"/>
            <a:chOff x="777447" y="1610215"/>
            <a:chExt cx="198900" cy="593656"/>
          </a:xfrm>
        </p:grpSpPr>
        <p:cxnSp>
          <p:nvCxnSpPr>
            <p:cNvPr id="275" name="Google Shape;275;p35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6" name="Google Shape;276;p35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35"/>
          <p:cNvSpPr txBox="1"/>
          <p:nvPr>
            <p:ph idx="4294967295" type="body"/>
          </p:nvPr>
        </p:nvSpPr>
        <p:spPr>
          <a:xfrm>
            <a:off x="612875" y="1892567"/>
            <a:ext cx="1969500" cy="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Transform data</a:t>
            </a:r>
            <a:endParaRPr sz="1600"/>
          </a:p>
        </p:txBody>
      </p:sp>
      <p:sp>
        <p:nvSpPr>
          <p:cNvPr descr="Background pointer shape in timeline graphic" id="278" name="Google Shape;278;p35"/>
          <p:cNvSpPr/>
          <p:nvPr/>
        </p:nvSpPr>
        <p:spPr>
          <a:xfrm>
            <a:off x="2071755" y="2928602"/>
            <a:ext cx="1801200" cy="594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5"/>
          <p:cNvSpPr txBox="1"/>
          <p:nvPr>
            <p:ph idx="4294967295" type="body"/>
          </p:nvPr>
        </p:nvSpPr>
        <p:spPr>
          <a:xfrm>
            <a:off x="2343323" y="3038195"/>
            <a:ext cx="11553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Step 2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80" name="Google Shape;280;p35"/>
          <p:cNvGrpSpPr/>
          <p:nvPr/>
        </p:nvGrpSpPr>
        <p:grpSpPr>
          <a:xfrm>
            <a:off x="2833557" y="3518021"/>
            <a:ext cx="174654" cy="472966"/>
            <a:chOff x="2223534" y="2938958"/>
            <a:chExt cx="198900" cy="593656"/>
          </a:xfrm>
        </p:grpSpPr>
        <p:cxnSp>
          <p:nvCxnSpPr>
            <p:cNvPr id="281" name="Google Shape;281;p35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82" name="Google Shape;282;p35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35"/>
          <p:cNvSpPr txBox="1"/>
          <p:nvPr>
            <p:ph idx="4294967295" type="body"/>
          </p:nvPr>
        </p:nvSpPr>
        <p:spPr>
          <a:xfrm>
            <a:off x="1568844" y="4170514"/>
            <a:ext cx="19695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Put transformed data into a dataframe</a:t>
            </a:r>
            <a:endParaRPr sz="1600"/>
          </a:p>
        </p:txBody>
      </p:sp>
      <p:sp>
        <p:nvSpPr>
          <p:cNvPr descr="Background pointer shape in timeline graphic" id="284" name="Google Shape;284;p35"/>
          <p:cNvSpPr/>
          <p:nvPr/>
        </p:nvSpPr>
        <p:spPr>
          <a:xfrm>
            <a:off x="3524963" y="2928602"/>
            <a:ext cx="1801200" cy="594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5"/>
          <p:cNvSpPr txBox="1"/>
          <p:nvPr>
            <p:ph idx="4294967295" type="body"/>
          </p:nvPr>
        </p:nvSpPr>
        <p:spPr>
          <a:xfrm>
            <a:off x="3784693" y="3038195"/>
            <a:ext cx="11553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Step 3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4269172" y="2459411"/>
            <a:ext cx="174654" cy="472966"/>
            <a:chOff x="3918084" y="1610215"/>
            <a:chExt cx="198900" cy="593656"/>
          </a:xfrm>
        </p:grpSpPr>
        <p:cxnSp>
          <p:nvCxnSpPr>
            <p:cNvPr id="287" name="Google Shape;287;p3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88" name="Google Shape;288;p3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35"/>
          <p:cNvSpPr txBox="1"/>
          <p:nvPr>
            <p:ph idx="4294967295" type="body"/>
          </p:nvPr>
        </p:nvSpPr>
        <p:spPr>
          <a:xfrm>
            <a:off x="3377551" y="1905873"/>
            <a:ext cx="19695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Split, scale, and score</a:t>
            </a:r>
            <a:endParaRPr sz="1600"/>
          </a:p>
        </p:txBody>
      </p:sp>
      <p:sp>
        <p:nvSpPr>
          <p:cNvPr descr="Background pointer shape in timeline graphic" id="290" name="Google Shape;290;p35"/>
          <p:cNvSpPr/>
          <p:nvPr/>
        </p:nvSpPr>
        <p:spPr>
          <a:xfrm>
            <a:off x="4978171" y="2928602"/>
            <a:ext cx="1801200" cy="594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5"/>
          <p:cNvSpPr txBox="1"/>
          <p:nvPr>
            <p:ph idx="4294967295" type="body"/>
          </p:nvPr>
        </p:nvSpPr>
        <p:spPr>
          <a:xfrm>
            <a:off x="5232654" y="3038195"/>
            <a:ext cx="11553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Step 4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92" name="Google Shape;292;p35"/>
          <p:cNvGrpSpPr/>
          <p:nvPr/>
        </p:nvGrpSpPr>
        <p:grpSpPr>
          <a:xfrm>
            <a:off x="5721127" y="3518021"/>
            <a:ext cx="174654" cy="472966"/>
            <a:chOff x="5958946" y="2938958"/>
            <a:chExt cx="198900" cy="593656"/>
          </a:xfrm>
        </p:grpSpPr>
        <p:cxnSp>
          <p:nvCxnSpPr>
            <p:cNvPr id="293" name="Google Shape;293;p35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94" name="Google Shape;294;p35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35"/>
          <p:cNvSpPr txBox="1"/>
          <p:nvPr>
            <p:ph idx="4294967295" type="body"/>
          </p:nvPr>
        </p:nvSpPr>
        <p:spPr>
          <a:xfrm>
            <a:off x="4978177" y="4170514"/>
            <a:ext cx="27282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parameters = {           'hidden_layer_sizes':[(100,100)]}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descr="Background pointer shape in timeline graphic" id="296" name="Google Shape;296;p35"/>
          <p:cNvSpPr/>
          <p:nvPr/>
        </p:nvSpPr>
        <p:spPr>
          <a:xfrm>
            <a:off x="6431380" y="2928602"/>
            <a:ext cx="1801200" cy="594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5"/>
          <p:cNvSpPr txBox="1"/>
          <p:nvPr>
            <p:ph idx="4294967295" type="body"/>
          </p:nvPr>
        </p:nvSpPr>
        <p:spPr>
          <a:xfrm>
            <a:off x="6720893" y="3038195"/>
            <a:ext cx="11553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Step 5</a:t>
            </a:r>
            <a:endParaRPr sz="1600">
              <a:solidFill>
                <a:schemeClr val="lt1"/>
              </a:solidFill>
            </a:endParaRPr>
          </a:p>
        </p:txBody>
      </p:sp>
      <p:grpSp>
        <p:nvGrpSpPr>
          <p:cNvPr id="298" name="Google Shape;298;p35"/>
          <p:cNvGrpSpPr/>
          <p:nvPr/>
        </p:nvGrpSpPr>
        <p:grpSpPr>
          <a:xfrm>
            <a:off x="7211085" y="2459411"/>
            <a:ext cx="174654" cy="472966"/>
            <a:chOff x="3918084" y="1610215"/>
            <a:chExt cx="198900" cy="593656"/>
          </a:xfrm>
        </p:grpSpPr>
        <p:cxnSp>
          <p:nvCxnSpPr>
            <p:cNvPr id="299" name="Google Shape;299;p3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00" name="Google Shape;300;p3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35"/>
          <p:cNvSpPr txBox="1"/>
          <p:nvPr>
            <p:ph idx="4294967295" type="body"/>
          </p:nvPr>
        </p:nvSpPr>
        <p:spPr>
          <a:xfrm>
            <a:off x="6347223" y="1732900"/>
            <a:ext cx="19695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Fitting the training data</a:t>
            </a:r>
            <a:endParaRPr sz="1600"/>
          </a:p>
        </p:txBody>
      </p:sp>
      <p:sp>
        <p:nvSpPr>
          <p:cNvPr id="302" name="Google Shape;302;p35"/>
          <p:cNvSpPr txBox="1"/>
          <p:nvPr/>
        </p:nvSpPr>
        <p:spPr>
          <a:xfrm>
            <a:off x="775550" y="838450"/>
            <a:ext cx="5397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Multilayer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Perceptron Classifier is a neural network which uses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backpropagation for training.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non-linear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5"/>
          <p:cNvSpPr txBox="1"/>
          <p:nvPr/>
        </p:nvSpPr>
        <p:spPr>
          <a:xfrm>
            <a:off x="-573975" y="732550"/>
            <a:ext cx="5707200" cy="5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5"/>
          <p:cNvSpPr txBox="1"/>
          <p:nvPr/>
        </p:nvSpPr>
        <p:spPr>
          <a:xfrm>
            <a:off x="143500" y="121425"/>
            <a:ext cx="50892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MLP</a:t>
            </a:r>
            <a:r>
              <a:rPr b="1"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Classifier</a:t>
            </a:r>
            <a:endParaRPr b="1"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500" y="332300"/>
            <a:ext cx="5549823" cy="428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2355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Sound Classifications</a:t>
            </a:r>
            <a:endParaRPr b="1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588" y="1334463"/>
            <a:ext cx="3683359" cy="81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1876500" y="1092950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Siren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5" title="43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46551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1805575" y="2238338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Street Music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5" title="38.wav">
            <a:hlinkClick r:id="rId6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263552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1805575" y="3607225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Drilling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5" title="63.wav">
            <a:hlinkClick r:id="rId7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40505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6564863" y="1017800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 Barking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1500" y="2503238"/>
            <a:ext cx="3715529" cy="81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5538" y="3872125"/>
            <a:ext cx="3767438" cy="81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392000" y="1300950"/>
            <a:ext cx="3526727" cy="81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 title="68.wav">
            <a:hlinkClick r:id="rId11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3029" y="14247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277525" y="2498125"/>
            <a:ext cx="3641202" cy="81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6102963" y="2238350"/>
            <a:ext cx="16767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Children Playing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5" title="56.wav">
            <a:hlinkClick r:id="rId13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3029" y="263552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/>
          <p:nvPr/>
        </p:nvSpPr>
        <p:spPr>
          <a:xfrm>
            <a:off x="6346425" y="3561463"/>
            <a:ext cx="16767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un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Shot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392000" y="3909150"/>
            <a:ext cx="3526725" cy="7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5" title="59.wav">
            <a:hlinkClick r:id="rId15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900" y="41333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1593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Sound Classifications Cont.</a:t>
            </a:r>
            <a:endParaRPr b="1"/>
          </a:p>
        </p:txBody>
      </p:sp>
      <p:sp>
        <p:nvSpPr>
          <p:cNvPr id="123" name="Google Shape;123;p16"/>
          <p:cNvSpPr txBox="1"/>
          <p:nvPr/>
        </p:nvSpPr>
        <p:spPr>
          <a:xfrm>
            <a:off x="1876500" y="1092950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Engine Idling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71101" y="3223750"/>
            <a:ext cx="18582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Air Conditioner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25" y="1357850"/>
            <a:ext cx="3992777" cy="82423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6520700" y="1092950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Jackhammer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6681600" y="3223738"/>
            <a:ext cx="1247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Car Horn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313" y="3571988"/>
            <a:ext cx="3992777" cy="88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3425" y="1357850"/>
            <a:ext cx="3705302" cy="84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3425" y="3581500"/>
            <a:ext cx="3705299" cy="86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 title="228.wav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2025" y="1541369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 title="103.wav">
            <a:hlinkClick r:id="rId9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125" y="3784794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 title="153.wav">
            <a:hlinkClick r:id="rId10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66225" y="1541369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 title="131.wav">
            <a:hlinkClick r:id="rId11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66225" y="3784794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type="title"/>
          </p:nvPr>
        </p:nvSpPr>
        <p:spPr>
          <a:xfrm>
            <a:off x="311700" y="157650"/>
            <a:ext cx="8520600" cy="48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Parse &amp; Labeling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most important part of the this project was parsing, and labeling the data out of the .wav files and the following code was used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Each file was made up of different types of sound features; mfcss, chroma, mel, contrast and tonnetz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   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40" name="Google Shape;140;p17"/>
          <p:cNvSpPr txBox="1"/>
          <p:nvPr/>
        </p:nvSpPr>
        <p:spPr>
          <a:xfrm>
            <a:off x="-4109725" y="1390725"/>
            <a:ext cx="4095000" cy="15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features, labels = np.empty((0,193)), np.empty(0)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i in tqdm(range(df.shape[0])):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number = df.iloc[i,0]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label = df.iloc[i,1]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filename = f'{number}.wav'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lbl = f'{label}'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try: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mfccs, chroma, mel, contrast,tonnetz = extract_feature(f'Train_folder/train/{filename}')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except: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print(f"File {filename} didn't work")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continue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ext_features = np.hstack([mfccs,chroma,mel,contrast,tonnetz])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features = np.vstack([features,ext_features])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825" y="2618300"/>
            <a:ext cx="6856351" cy="18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type="title"/>
          </p:nvPr>
        </p:nvSpPr>
        <p:spPr>
          <a:xfrm>
            <a:off x="311700" y="154575"/>
            <a:ext cx="8520600" cy="48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Parsing &amp; Labeling Cont.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47" name="Google Shape;147;p18"/>
          <p:cNvSpPr txBox="1"/>
          <p:nvPr/>
        </p:nvSpPr>
        <p:spPr>
          <a:xfrm>
            <a:off x="-3677400" y="734850"/>
            <a:ext cx="3565200" cy="3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 label == wavcatalog[0][1]: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wavcatalog[0][0])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wavcatalog[1][1]: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wavcatalog[1][0])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wavcatalog[2][1]: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wavcatalog[2][0])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wavcatalog[3][1]: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wavcatalog[3][0])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wavcatalog[4][1]: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wavcatalog[4][0])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wavcatalog[5][1]: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wavcatalog[5][0])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wavcatalog[6][1]: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wavcatalog[6][0])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wavcatalog[7][1]: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wavcatalog[7][0])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wavcatalog[8][1]: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wavcatalog[8][0])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elif label == wavcatalog[9][1]: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labels = np.append(labels, wavcatalog[9][0])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5400" y="1154799"/>
            <a:ext cx="4909599" cy="385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8"/>
          <p:cNvSpPr txBox="1"/>
          <p:nvPr/>
        </p:nvSpPr>
        <p:spPr>
          <a:xfrm>
            <a:off x="286900" y="838850"/>
            <a:ext cx="3565200" cy="414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231800" y="1416400"/>
            <a:ext cx="3510000" cy="30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 c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reated variable called wavcatalog, which stored the labels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There were challenges with the data as most of the files couldn’t initially be read. Therefore, the ffmpeg codec was utilized in order to significantly reduced errors.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5872750" y="828875"/>
            <a:ext cx="12354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Python Code: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311700" y="154575"/>
            <a:ext cx="8520600" cy="48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Epochs are the presentation of the data to be learned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>
                <a:solidFill>
                  <a:schemeClr val="dk2"/>
                </a:solidFill>
              </a:rPr>
              <a:t>We used 200 Epochs to train the data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>
                <a:solidFill>
                  <a:schemeClr val="dk2"/>
                </a:solidFill>
              </a:rPr>
              <a:t>Data brought back ranges between .74 to .76 accuracy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model.fit(scaled_train_samples, labels, validation_split=0.1, batch_size=10, epochs=200, shuffle=True, verbose=2)</a:t>
            </a:r>
            <a:endParaRPr b="1" sz="1200">
              <a:solidFill>
                <a:schemeClr val="dk2"/>
              </a:solidFill>
            </a:endParaRPr>
          </a:p>
          <a:p>
            <a:pPr indent="0" lvl="0" marL="101600" marR="101600" rtl="0" algn="l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600" marR="101600" rtl="0" algn="r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03F9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157" name="Google Shape;157;p19"/>
          <p:cNvSpPr txBox="1"/>
          <p:nvPr/>
        </p:nvSpPr>
        <p:spPr>
          <a:xfrm>
            <a:off x="2082000" y="2280925"/>
            <a:ext cx="4337700" cy="30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193/200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0.5788 - acc: 0.8197 - val_loss: 0.7327 - val_acc: 0.7555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194/200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0.5789 - acc: 0.8197 - val_loss: 0.7343 - val_acc: 0.7518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195/200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0.5758 - acc: 0.8256 - val_loss: 0.7331 - val_acc: 0.7647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196/200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0.5765 - acc: 0.8203 - val_loss: 0.7362 - val_acc: 0.7463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197/200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0.5752 - acc: 0.8215 - val_loss: 0.7494 - val_acc: 0.7537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198/200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0.5756 - acc: 0.8217 - val_loss: 0.7447 - val_acc: 0.7500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199/200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0.5744 - acc: 0.8229 - val_loss: 0.7263 - val_acc: 0.7555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Epoch 200/200</a:t>
            </a:r>
            <a:endParaRPr sz="1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 - 1s - loss: 0.5756 - acc: 0.8223 - val_loss: 0.7424 - val_acc: 0.7518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-759050" y="639200"/>
            <a:ext cx="3216000" cy="7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311700" y="154575"/>
            <a:ext cx="8520600" cy="49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Confusion Matrix Model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Summarizes the performance of a Classification Algorithm, X-Axis = Predicted,  Y-Axis = Actual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Example:  Data shows Siren data was predicted accurately 88% of the time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500" y="1536575"/>
            <a:ext cx="5572925" cy="36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